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12192000"/>
  <p:notesSz cx="6954825" cy="92408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3013763" cy="463647"/>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939466" y="0"/>
            <a:ext cx="3013763" cy="463647"/>
          </a:xfrm>
          <a:prstGeom prst="rect">
            <a:avLst/>
          </a:prstGeom>
          <a:noFill/>
          <a:ln>
            <a:noFill/>
          </a:ln>
        </p:spPr>
        <p:txBody>
          <a:bodyPr anchorCtr="0" anchor="t" bIns="91425" lIns="91425" spcFirstLastPara="1" rIns="91425" wrap="square" tIns="91425"/>
          <a:lstStyle>
            <a:lvl1pPr indent="0" lvl="0" mar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95484" y="4447153"/>
            <a:ext cx="5563870" cy="363858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777193"/>
            <a:ext cx="3013763" cy="463646"/>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939466" y="8777193"/>
            <a:ext cx="3013763" cy="463646"/>
          </a:xfrm>
          <a:prstGeom prst="rect">
            <a:avLst/>
          </a:prstGeom>
          <a:noFill/>
          <a:ln>
            <a:noFill/>
          </a:ln>
        </p:spPr>
        <p:txBody>
          <a:bodyPr anchorCtr="0" anchor="b" bIns="46250" lIns="92525" spcFirstLastPara="1" rIns="92525" wrap="square" tIns="4625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706438" y="1155700"/>
            <a:ext cx="5541900" cy="31179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95484" y="4447153"/>
            <a:ext cx="5563800" cy="3638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7" name="Shape 87"/>
          <p:cNvSpPr txBox="1"/>
          <p:nvPr>
            <p:ph idx="12" type="sldNum"/>
          </p:nvPr>
        </p:nvSpPr>
        <p:spPr>
          <a:xfrm>
            <a:off x="3939466" y="8777193"/>
            <a:ext cx="3013800" cy="463500"/>
          </a:xfrm>
          <a:prstGeom prst="rect">
            <a:avLst/>
          </a:prstGeom>
        </p:spPr>
        <p:txBody>
          <a:bodyPr anchorCtr="0" anchor="b" bIns="46250" lIns="92525" spcFirstLastPara="1" rIns="92525" wrap="square" tIns="4625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8" name="Shape 158"/>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6" name="Shape 166"/>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706438" y="1155700"/>
            <a:ext cx="5541900" cy="31179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695484" y="4447153"/>
            <a:ext cx="5563800" cy="3638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5" name="Shape 175"/>
          <p:cNvSpPr txBox="1"/>
          <p:nvPr>
            <p:ph idx="12" type="sldNum"/>
          </p:nvPr>
        </p:nvSpPr>
        <p:spPr>
          <a:xfrm>
            <a:off x="3939466" y="8777193"/>
            <a:ext cx="3013800" cy="463500"/>
          </a:xfrm>
          <a:prstGeom prst="rect">
            <a:avLst/>
          </a:prstGeom>
        </p:spPr>
        <p:txBody>
          <a:bodyPr anchorCtr="0" anchor="b" bIns="46250" lIns="92525" spcFirstLastPara="1" rIns="92525" wrap="square" tIns="4625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4" name="Shape 9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706438" y="1155700"/>
            <a:ext cx="5541900" cy="3117900"/>
          </a:xfrm>
          <a:custGeom>
            <a:pathLst>
              <a:path extrusionOk="0" h="120000" w="120000">
                <a:moveTo>
                  <a:pt x="0" y="0"/>
                </a:moveTo>
                <a:lnTo>
                  <a:pt x="120000" y="0"/>
                </a:lnTo>
                <a:lnTo>
                  <a:pt x="120000" y="120000"/>
                </a:lnTo>
                <a:lnTo>
                  <a:pt x="0" y="120000"/>
                </a:lnTo>
                <a:close/>
              </a:path>
            </a:pathLst>
          </a:custGeom>
        </p:spPr>
      </p:sp>
      <p:sp>
        <p:nvSpPr>
          <p:cNvPr id="101" name="Shape 101"/>
          <p:cNvSpPr txBox="1"/>
          <p:nvPr>
            <p:ph idx="1" type="body"/>
          </p:nvPr>
        </p:nvSpPr>
        <p:spPr>
          <a:xfrm>
            <a:off x="695484" y="4447153"/>
            <a:ext cx="5563800" cy="3638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2" name="Shape 102"/>
          <p:cNvSpPr txBox="1"/>
          <p:nvPr>
            <p:ph idx="12" type="sldNum"/>
          </p:nvPr>
        </p:nvSpPr>
        <p:spPr>
          <a:xfrm>
            <a:off x="3939466" y="8777193"/>
            <a:ext cx="3013800" cy="463500"/>
          </a:xfrm>
          <a:prstGeom prst="rect">
            <a:avLst/>
          </a:prstGeom>
        </p:spPr>
        <p:txBody>
          <a:bodyPr anchorCtr="0" anchor="b" bIns="46250" lIns="92525" spcFirstLastPara="1" rIns="92525" wrap="square" tIns="4625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706438" y="1155700"/>
            <a:ext cx="5541900" cy="31179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95484" y="4447153"/>
            <a:ext cx="5563800" cy="3638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txBox="1"/>
          <p:nvPr>
            <p:ph idx="12" type="sldNum"/>
          </p:nvPr>
        </p:nvSpPr>
        <p:spPr>
          <a:xfrm>
            <a:off x="3939466" y="8777193"/>
            <a:ext cx="3013800" cy="463500"/>
          </a:xfrm>
          <a:prstGeom prst="rect">
            <a:avLst/>
          </a:prstGeom>
        </p:spPr>
        <p:txBody>
          <a:bodyPr anchorCtr="0" anchor="b" bIns="46250" lIns="92525" spcFirstLastPara="1" rIns="92525" wrap="square" tIns="4625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706438" y="1155700"/>
            <a:ext cx="5541900" cy="3117900"/>
          </a:xfrm>
          <a:custGeom>
            <a:pathLst>
              <a:path extrusionOk="0" h="120000" w="120000">
                <a:moveTo>
                  <a:pt x="0" y="0"/>
                </a:moveTo>
                <a:lnTo>
                  <a:pt x="120000" y="0"/>
                </a:lnTo>
                <a:lnTo>
                  <a:pt x="120000" y="120000"/>
                </a:lnTo>
                <a:lnTo>
                  <a:pt x="0" y="120000"/>
                </a:lnTo>
                <a:close/>
              </a:path>
            </a:pathLst>
          </a:custGeom>
        </p:spPr>
      </p:sp>
      <p:sp>
        <p:nvSpPr>
          <p:cNvPr id="122" name="Shape 122"/>
          <p:cNvSpPr txBox="1"/>
          <p:nvPr>
            <p:ph idx="1" type="body"/>
          </p:nvPr>
        </p:nvSpPr>
        <p:spPr>
          <a:xfrm>
            <a:off x="695484" y="4447153"/>
            <a:ext cx="5563800" cy="3638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3" name="Shape 123"/>
          <p:cNvSpPr txBox="1"/>
          <p:nvPr>
            <p:ph idx="12" type="sldNum"/>
          </p:nvPr>
        </p:nvSpPr>
        <p:spPr>
          <a:xfrm>
            <a:off x="3939466" y="8777193"/>
            <a:ext cx="3013800" cy="463500"/>
          </a:xfrm>
          <a:prstGeom prst="rect">
            <a:avLst/>
          </a:prstGeom>
        </p:spPr>
        <p:txBody>
          <a:bodyPr anchorCtr="0" anchor="b" bIns="46250" lIns="92525" spcFirstLastPara="1" rIns="92525" wrap="square" tIns="4625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706438" y="1155700"/>
            <a:ext cx="5541900" cy="3117900"/>
          </a:xfrm>
          <a:custGeom>
            <a:pathLst>
              <a:path extrusionOk="0" h="120000" w="120000">
                <a:moveTo>
                  <a:pt x="0" y="0"/>
                </a:moveTo>
                <a:lnTo>
                  <a:pt x="120000" y="0"/>
                </a:lnTo>
                <a:lnTo>
                  <a:pt x="120000" y="120000"/>
                </a:lnTo>
                <a:lnTo>
                  <a:pt x="0" y="120000"/>
                </a:lnTo>
                <a:close/>
              </a:path>
            </a:pathLst>
          </a:custGeom>
        </p:spPr>
      </p:sp>
      <p:sp>
        <p:nvSpPr>
          <p:cNvPr id="130" name="Shape 130"/>
          <p:cNvSpPr txBox="1"/>
          <p:nvPr>
            <p:ph idx="1" type="body"/>
          </p:nvPr>
        </p:nvSpPr>
        <p:spPr>
          <a:xfrm>
            <a:off x="695484" y="4447153"/>
            <a:ext cx="5563800" cy="3638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1" name="Shape 131"/>
          <p:cNvSpPr txBox="1"/>
          <p:nvPr>
            <p:ph idx="12" type="sldNum"/>
          </p:nvPr>
        </p:nvSpPr>
        <p:spPr>
          <a:xfrm>
            <a:off x="3939466" y="8777193"/>
            <a:ext cx="3013800" cy="463500"/>
          </a:xfrm>
          <a:prstGeom prst="rect">
            <a:avLst/>
          </a:prstGeom>
        </p:spPr>
        <p:txBody>
          <a:bodyPr anchorCtr="0" anchor="b" bIns="46250" lIns="92525" spcFirstLastPara="1" rIns="92525" wrap="square" tIns="4625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8" name="Shape 138"/>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Shape 144"/>
          <p:cNvSpPr txBox="1"/>
          <p:nvPr>
            <p:ph idx="1" type="body"/>
          </p:nvPr>
        </p:nvSpPr>
        <p:spPr>
          <a:xfrm>
            <a:off x="695484" y="4447153"/>
            <a:ext cx="5563870" cy="3638580"/>
          </a:xfrm>
          <a:prstGeom prst="rect">
            <a:avLst/>
          </a:prstGeom>
          <a:noFill/>
          <a:ln>
            <a:noFill/>
          </a:ln>
        </p:spPr>
        <p:txBody>
          <a:bodyPr anchorCtr="0" anchor="t" bIns="46250" lIns="92525" spcFirstLastPara="1" rIns="92525" wrap="square" tIns="4625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Theology: the study of the nature of God and religion</a:t>
            </a:r>
            <a:endParaRPr/>
          </a:p>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Philosophy:  (philo – love; sopho-wisdom in ancient Greek) study of how to live a good life, the study of ideas about knowledge, truth, and the meaning/nature of life</a:t>
            </a:r>
            <a:endParaRPr b="0" i="0" sz="1200" u="none" cap="none" strike="noStrike">
              <a:solidFill>
                <a:schemeClr val="dk1"/>
              </a:solidFill>
              <a:latin typeface="Calibri"/>
              <a:ea typeface="Calibri"/>
              <a:cs typeface="Calibri"/>
              <a:sym typeface="Calibri"/>
            </a:endParaRPr>
          </a:p>
        </p:txBody>
      </p:sp>
      <p:sp>
        <p:nvSpPr>
          <p:cNvPr id="145" name="Shape 145"/>
          <p:cNvSpPr txBox="1"/>
          <p:nvPr>
            <p:ph idx="12" type="sldNum"/>
          </p:nvPr>
        </p:nvSpPr>
        <p:spPr>
          <a:xfrm>
            <a:off x="3939466" y="8777193"/>
            <a:ext cx="3013763" cy="463646"/>
          </a:xfrm>
          <a:prstGeom prst="rect">
            <a:avLst/>
          </a:prstGeom>
          <a:noFill/>
          <a:ln>
            <a:noFill/>
          </a:ln>
        </p:spPr>
        <p:txBody>
          <a:bodyPr anchorCtr="0" anchor="b" bIns="46250" lIns="92525" spcFirstLastPara="1" rIns="92525" wrap="square" tIns="4625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91425" lIns="91425" spcFirstLastPara="1" rIns="91425" wrap="square" tIns="91425"/>
          <a:lstStyle>
            <a:lvl1pPr indent="0" lvl="0" mar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lstStyle>
            <a:lvl1pPr indent="0" lvl="0" mar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74" name="Shape 74"/>
          <p:cNvSpPr txBox="1"/>
          <p:nvPr>
            <p:ph idx="1" type="body"/>
          </p:nvPr>
        </p:nvSpPr>
        <p:spPr>
          <a:xfrm rot="5400000">
            <a:off x="3920331" y="-1256506"/>
            <a:ext cx="4351338" cy="105156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900"/>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80" name="Shape 80"/>
          <p:cNvSpPr txBox="1"/>
          <p:nvPr>
            <p:ph idx="1" type="body"/>
          </p:nvPr>
        </p:nvSpPr>
        <p:spPr>
          <a:xfrm rot="5400000">
            <a:off x="1799431" y="-596106"/>
            <a:ext cx="5811838" cy="77343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3" name="Shape 23"/>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7" name="Shape 27"/>
        <p:cNvGrpSpPr/>
        <p:nvPr/>
      </p:nvGrpSpPr>
      <p:grpSpPr>
        <a:xfrm>
          <a:off x="0" y="0"/>
          <a:ext cx="0" cy="0"/>
          <a:chOff x="0" y="0"/>
          <a:chExt cx="0" cy="0"/>
        </a:xfrm>
      </p:grpSpPr>
      <p:sp>
        <p:nvSpPr>
          <p:cNvPr id="28" name="Shape 28"/>
          <p:cNvSpPr txBox="1"/>
          <p:nvPr>
            <p:ph type="title"/>
          </p:nvPr>
        </p:nvSpPr>
        <p:spPr>
          <a:xfrm>
            <a:off x="839788"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9" name="Shape 29"/>
          <p:cNvSpPr txBox="1"/>
          <p:nvPr>
            <p:ph idx="1" type="body"/>
          </p:nvPr>
        </p:nvSpPr>
        <p:spPr>
          <a:xfrm>
            <a:off x="839788"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30" name="Shape 30"/>
          <p:cNvSpPr txBox="1"/>
          <p:nvPr>
            <p:ph idx="2" type="body"/>
          </p:nvPr>
        </p:nvSpPr>
        <p:spPr>
          <a:xfrm>
            <a:off x="839788"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3" type="body"/>
          </p:nvPr>
        </p:nvSpPr>
        <p:spPr>
          <a:xfrm>
            <a:off x="6172200" y="1681163"/>
            <a:ext cx="5183188"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32" name="Shape 32"/>
          <p:cNvSpPr txBox="1"/>
          <p:nvPr>
            <p:ph idx="4" type="body"/>
          </p:nvPr>
        </p:nvSpPr>
        <p:spPr>
          <a:xfrm>
            <a:off x="6172200" y="2505075"/>
            <a:ext cx="5183188"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3" name="Shape 33"/>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6" name="Shape 36"/>
        <p:cNvGrpSpPr/>
        <p:nvPr/>
      </p:nvGrpSpPr>
      <p:grpSpPr>
        <a:xfrm>
          <a:off x="0" y="0"/>
          <a:ext cx="0" cy="0"/>
          <a:chOff x="0" y="0"/>
          <a:chExt cx="0" cy="0"/>
        </a:xfrm>
      </p:grpSpPr>
      <p:sp>
        <p:nvSpPr>
          <p:cNvPr id="37" name="Shape 37"/>
          <p:cNvSpPr txBox="1"/>
          <p:nvPr>
            <p:ph type="title"/>
          </p:nvPr>
        </p:nvSpPr>
        <p:spPr>
          <a:xfrm>
            <a:off x="831850" y="1709738"/>
            <a:ext cx="10515600" cy="2852737"/>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38" name="Shape 38"/>
          <p:cNvSpPr txBox="1"/>
          <p:nvPr>
            <p:ph idx="1" type="body"/>
          </p:nvPr>
        </p:nvSpPr>
        <p:spPr>
          <a:xfrm>
            <a:off x="831850" y="4589463"/>
            <a:ext cx="10515600"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9" name="Shape 39"/>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0" name="Shape 4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2" name="Shape 42"/>
        <p:cNvGrpSpPr/>
        <p:nvPr/>
      </p:nvGrpSpPr>
      <p:grpSpPr>
        <a:xfrm>
          <a:off x="0" y="0"/>
          <a:ext cx="0" cy="0"/>
          <a:chOff x="0" y="0"/>
          <a:chExt cx="0" cy="0"/>
        </a:xfrm>
      </p:grpSpPr>
      <p:sp>
        <p:nvSpPr>
          <p:cNvPr id="43" name="Shape 43"/>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4" name="Shape 44"/>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Shape 45"/>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51" name="Shape 5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0" name="Shape 60"/>
          <p:cNvSpPr txBox="1"/>
          <p:nvPr>
            <p:ph idx="1" type="body"/>
          </p:nvPr>
        </p:nvSpPr>
        <p:spPr>
          <a:xfrm>
            <a:off x="5183188" y="987425"/>
            <a:ext cx="6172200" cy="4873625"/>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7" name="Shape 67"/>
          <p:cNvSpPr/>
          <p:nvPr>
            <p:ph idx="2" type="pic"/>
          </p:nvPr>
        </p:nvSpPr>
        <p:spPr>
          <a:xfrm>
            <a:off x="5183188" y="987425"/>
            <a:ext cx="6172200" cy="4873625"/>
          </a:xfrm>
          <a:prstGeom prst="rect">
            <a:avLst/>
          </a:prstGeom>
          <a:noFill/>
          <a:ln>
            <a:noFill/>
          </a:ln>
        </p:spPr>
        <p:txBody>
          <a:bodyPr anchorCtr="0" anchor="t" bIns="91425" lIns="91425" spcFirstLastPara="1" rIns="91425" wrap="square" tIns="91425"/>
          <a:lstStyle>
            <a:lvl1pPr indent="0" lvl="0" mar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 name="Shape 11"/>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6.jpg"/><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gif"/><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Shape 89"/>
          <p:cNvSpPr txBox="1"/>
          <p:nvPr>
            <p:ph type="ctrTitle"/>
          </p:nvPr>
        </p:nvSpPr>
        <p:spPr>
          <a:xfrm>
            <a:off x="1524000" y="1122363"/>
            <a:ext cx="9144000" cy="23877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a:t> </a:t>
            </a:r>
            <a:endParaRPr/>
          </a:p>
        </p:txBody>
      </p:sp>
      <p:sp>
        <p:nvSpPr>
          <p:cNvPr id="90" name="Shape 90"/>
          <p:cNvSpPr txBox="1"/>
          <p:nvPr>
            <p:ph idx="1" type="subTitle"/>
          </p:nvPr>
        </p:nvSpPr>
        <p:spPr>
          <a:xfrm>
            <a:off x="1524000" y="3602038"/>
            <a:ext cx="9144000" cy="1655700"/>
          </a:xfrm>
          <a:prstGeom prst="rect">
            <a:avLst/>
          </a:prstGeom>
        </p:spPr>
        <p:txBody>
          <a:bodyPr anchorCtr="0" anchor="t" bIns="91425" lIns="91425" spcFirstLastPara="1" rIns="91425" wrap="square" tIns="91425">
            <a:noAutofit/>
          </a:bodyPr>
          <a:lstStyle/>
          <a:p>
            <a:pPr indent="0" lvl="0" marL="0">
              <a:spcBef>
                <a:spcPts val="1000"/>
              </a:spcBef>
              <a:spcAft>
                <a:spcPts val="0"/>
              </a:spcAft>
              <a:buNone/>
            </a:pPr>
            <a:r>
              <a:t/>
            </a:r>
            <a:endParaRPr/>
          </a:p>
        </p:txBody>
      </p:sp>
      <p:pic>
        <p:nvPicPr>
          <p:cNvPr descr="http://neurobonkers.com/wp-content/uploads/2012/05/Paradigm-Shift.jpg" id="91" name="Shape 91"/>
          <p:cNvPicPr preferRelativeResize="0"/>
          <p:nvPr/>
        </p:nvPicPr>
        <p:blipFill>
          <a:blip r:embed="rId3">
            <a:alphaModFix/>
          </a:blip>
          <a:stretch>
            <a:fillRect/>
          </a:stretch>
        </p:blipFill>
        <p:spPr>
          <a:xfrm>
            <a:off x="2267475" y="76200"/>
            <a:ext cx="6849420" cy="6705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FF0000"/>
              </a:buClr>
              <a:buSzPts val="4400"/>
              <a:buFont typeface="Calibri"/>
              <a:buNone/>
            </a:pPr>
            <a:r>
              <a:rPr b="1" i="0" lang="en-US" sz="4400" u="none" cap="none" strike="noStrike">
                <a:solidFill>
                  <a:srgbClr val="FF0000"/>
                </a:solidFill>
                <a:latin typeface="Calibri"/>
                <a:ea typeface="Calibri"/>
                <a:cs typeface="Calibri"/>
                <a:sym typeface="Calibri"/>
              </a:rPr>
              <a:t>Reverence for Aristotle</a:t>
            </a:r>
            <a:endParaRPr b="1" i="0" sz="4400" u="none" cap="none" strike="noStrike">
              <a:solidFill>
                <a:srgbClr val="FF0000"/>
              </a:solidFill>
              <a:latin typeface="Calibri"/>
              <a:ea typeface="Calibri"/>
              <a:cs typeface="Calibri"/>
              <a:sym typeface="Calibri"/>
            </a:endParaRPr>
          </a:p>
        </p:txBody>
      </p:sp>
      <p:sp>
        <p:nvSpPr>
          <p:cNvPr id="155" name="Shape 155"/>
          <p:cNvSpPr txBox="1"/>
          <p:nvPr>
            <p:ph idx="1" type="body"/>
          </p:nvPr>
        </p:nvSpPr>
        <p:spPr>
          <a:xfrm>
            <a:off x="614149" y="1555844"/>
            <a:ext cx="11136573" cy="498143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000"/>
              <a:buFont typeface="Arial"/>
              <a:buChar char="•"/>
            </a:pPr>
            <a:r>
              <a:rPr b="0" i="0" lang="en-US" sz="3000" u="none" cap="none" strike="noStrike">
                <a:solidFill>
                  <a:schemeClr val="dk1"/>
                </a:solidFill>
                <a:latin typeface="Calibri"/>
                <a:ea typeface="Calibri"/>
                <a:cs typeface="Calibri"/>
                <a:sym typeface="Calibri"/>
              </a:rPr>
              <a:t>“Aristotle was the wisest of the Greeks and constituted and completed logic, physics, and metaphysics. I say that he constituted these sciences, because all the works on these subjects previous to him do not deserve to be mentioned and were completely eclipsed by his writings. I say that he put the finishing touches on these sciences, because none of those who have succeeded him up to our time, to wit during nearly fifteen hundred years, have been able to add anything to his writings or find in them any error of any importance. Now that all this should be found in one man is a strange and miraculous thing, and this privileged being deserves to be called divine rather than human.”  -Ibn Rushd (aka Averroes)</a:t>
            </a:r>
            <a:endParaRPr b="0" i="0" sz="3000" u="none" cap="none" strike="noStrik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txBox="1"/>
          <p:nvPr>
            <p:ph idx="1" type="body"/>
          </p:nvPr>
        </p:nvSpPr>
        <p:spPr>
          <a:xfrm>
            <a:off x="676015" y="316386"/>
            <a:ext cx="5157787" cy="823912"/>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i="0" lang="en-US" sz="3600" u="none" cap="none" strike="noStrike">
                <a:solidFill>
                  <a:schemeClr val="dk1"/>
                </a:solidFill>
                <a:latin typeface="Calibri"/>
                <a:ea typeface="Calibri"/>
                <a:cs typeface="Calibri"/>
                <a:sym typeface="Calibri"/>
              </a:rPr>
              <a:t>Thomas Aquinas</a:t>
            </a:r>
            <a:endParaRPr b="1" i="0" sz="3600" u="none" cap="none" strike="noStrike">
              <a:solidFill>
                <a:schemeClr val="dk1"/>
              </a:solidFill>
              <a:latin typeface="Calibri"/>
              <a:ea typeface="Calibri"/>
              <a:cs typeface="Calibri"/>
              <a:sym typeface="Calibri"/>
            </a:endParaRPr>
          </a:p>
        </p:txBody>
      </p:sp>
      <p:pic>
        <p:nvPicPr>
          <p:cNvPr descr="Gentile da Fabriano 052.jpg" id="161" name="Shape 161"/>
          <p:cNvPicPr preferRelativeResize="0"/>
          <p:nvPr>
            <p:ph idx="2" type="body"/>
          </p:nvPr>
        </p:nvPicPr>
        <p:blipFill rotWithShape="1">
          <a:blip r:embed="rId3">
            <a:alphaModFix/>
          </a:blip>
          <a:srcRect b="0" l="0" r="0" t="0"/>
          <a:stretch/>
        </p:blipFill>
        <p:spPr>
          <a:xfrm>
            <a:off x="1201003" y="1317466"/>
            <a:ext cx="3575713" cy="4885318"/>
          </a:xfrm>
          <a:prstGeom prst="rect">
            <a:avLst/>
          </a:prstGeom>
          <a:noFill/>
          <a:ln>
            <a:noFill/>
          </a:ln>
        </p:spPr>
      </p:pic>
      <p:sp>
        <p:nvSpPr>
          <p:cNvPr id="162" name="Shape 162"/>
          <p:cNvSpPr txBox="1"/>
          <p:nvPr>
            <p:ph idx="3" type="body"/>
          </p:nvPr>
        </p:nvSpPr>
        <p:spPr>
          <a:xfrm>
            <a:off x="6172200" y="316386"/>
            <a:ext cx="5183188" cy="823912"/>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i="0" lang="en-US" sz="3600" u="none" cap="none" strike="noStrike">
                <a:solidFill>
                  <a:schemeClr val="dk1"/>
                </a:solidFill>
                <a:latin typeface="Calibri"/>
                <a:ea typeface="Calibri"/>
                <a:cs typeface="Calibri"/>
                <a:sym typeface="Calibri"/>
              </a:rPr>
              <a:t>Roger Bacon</a:t>
            </a:r>
            <a:endParaRPr b="1" i="0" sz="3600" u="none" cap="none" strike="noStrike">
              <a:solidFill>
                <a:schemeClr val="dk1"/>
              </a:solidFill>
              <a:latin typeface="Calibri"/>
              <a:ea typeface="Calibri"/>
              <a:cs typeface="Calibri"/>
              <a:sym typeface="Calibri"/>
            </a:endParaRPr>
          </a:p>
        </p:txBody>
      </p:sp>
      <p:pic>
        <p:nvPicPr>
          <p:cNvPr descr="Roger-bacon-statue.jpg" id="163" name="Shape 163"/>
          <p:cNvPicPr preferRelativeResize="0"/>
          <p:nvPr>
            <p:ph idx="4" type="body"/>
          </p:nvPr>
        </p:nvPicPr>
        <p:blipFill rotWithShape="1">
          <a:blip r:embed="rId4">
            <a:alphaModFix/>
          </a:blip>
          <a:srcRect b="0" l="0" r="0" t="0"/>
          <a:stretch/>
        </p:blipFill>
        <p:spPr>
          <a:xfrm>
            <a:off x="6750337" y="1317466"/>
            <a:ext cx="4914320" cy="487219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idx="1" type="body"/>
          </p:nvPr>
        </p:nvSpPr>
        <p:spPr>
          <a:xfrm>
            <a:off x="676030" y="316375"/>
            <a:ext cx="7677600" cy="8238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b="1" i="0" lang="en-US" sz="3600" u="none" cap="none" strike="noStrike">
                <a:solidFill>
                  <a:schemeClr val="dk1"/>
                </a:solidFill>
                <a:latin typeface="Calibri"/>
                <a:ea typeface="Calibri"/>
                <a:cs typeface="Calibri"/>
                <a:sym typeface="Calibri"/>
              </a:rPr>
              <a:t>Thomas Aquinas: 1224—1274</a:t>
            </a:r>
            <a:endParaRPr b="1" i="0" sz="3600" u="none" cap="none" strike="noStrike">
              <a:solidFill>
                <a:schemeClr val="dk1"/>
              </a:solidFill>
              <a:latin typeface="Calibri"/>
              <a:ea typeface="Calibri"/>
              <a:cs typeface="Calibri"/>
              <a:sym typeface="Calibri"/>
            </a:endParaRPr>
          </a:p>
        </p:txBody>
      </p:sp>
      <p:pic>
        <p:nvPicPr>
          <p:cNvPr descr="Gentile da Fabriano 052.jpg" id="169" name="Shape 169"/>
          <p:cNvPicPr preferRelativeResize="0"/>
          <p:nvPr>
            <p:ph idx="2" type="body"/>
          </p:nvPr>
        </p:nvPicPr>
        <p:blipFill rotWithShape="1">
          <a:blip r:embed="rId3">
            <a:alphaModFix/>
          </a:blip>
          <a:srcRect b="0" l="0" r="0" t="0"/>
          <a:stretch/>
        </p:blipFill>
        <p:spPr>
          <a:xfrm>
            <a:off x="3" y="1304591"/>
            <a:ext cx="3575700" cy="4885200"/>
          </a:xfrm>
          <a:prstGeom prst="rect">
            <a:avLst/>
          </a:prstGeom>
          <a:noFill/>
          <a:ln>
            <a:noFill/>
          </a:ln>
        </p:spPr>
      </p:pic>
      <p:sp>
        <p:nvSpPr>
          <p:cNvPr id="170" name="Shape 170"/>
          <p:cNvSpPr txBox="1"/>
          <p:nvPr>
            <p:ph idx="3" type="body"/>
          </p:nvPr>
        </p:nvSpPr>
        <p:spPr>
          <a:xfrm>
            <a:off x="6172200" y="316386"/>
            <a:ext cx="5183188" cy="823912"/>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3600"/>
              <a:buFont typeface="Arial"/>
              <a:buNone/>
            </a:pPr>
            <a:r>
              <a:rPr lang="en-US" sz="3600"/>
              <a:t> </a:t>
            </a:r>
            <a:endParaRPr b="1" i="0" sz="3600" u="none" cap="none" strike="noStrike">
              <a:solidFill>
                <a:schemeClr val="dk1"/>
              </a:solidFill>
              <a:latin typeface="Calibri"/>
              <a:ea typeface="Calibri"/>
              <a:cs typeface="Calibri"/>
              <a:sym typeface="Calibri"/>
            </a:endParaRPr>
          </a:p>
        </p:txBody>
      </p:sp>
      <p:sp>
        <p:nvSpPr>
          <p:cNvPr id="171" name="Shape 171"/>
          <p:cNvSpPr txBox="1"/>
          <p:nvPr>
            <p:ph idx="4" type="body"/>
          </p:nvPr>
        </p:nvSpPr>
        <p:spPr>
          <a:xfrm>
            <a:off x="3575700" y="1304600"/>
            <a:ext cx="8495100" cy="4885200"/>
          </a:xfrm>
          <a:prstGeom prst="rect">
            <a:avLst/>
          </a:prstGeom>
          <a:noFill/>
          <a:ln>
            <a:noFill/>
          </a:ln>
        </p:spPr>
        <p:txBody>
          <a:bodyPr anchorCtr="0" anchor="t" bIns="45700" lIns="91425" spcFirstLastPara="1" rIns="91425" wrap="square" tIns="45700">
            <a:noAutofit/>
          </a:bodyPr>
          <a:lstStyle/>
          <a:p>
            <a:pPr indent="-158750" lvl="0" marL="228600" rtl="0" algn="l">
              <a:spcBef>
                <a:spcPts val="0"/>
              </a:spcBef>
              <a:spcAft>
                <a:spcPts val="0"/>
              </a:spcAft>
              <a:buClr>
                <a:schemeClr val="dk1"/>
              </a:buClr>
              <a:buSzPts val="2500"/>
              <a:buFont typeface="Arial"/>
              <a:buChar char="•"/>
            </a:pPr>
            <a:r>
              <a:rPr lang="en-US" sz="2500"/>
              <a:t>Dominican monk</a:t>
            </a:r>
            <a:endParaRPr sz="2500"/>
          </a:p>
          <a:p>
            <a:pPr indent="-158750" lvl="0" marL="228600" marR="0" rtl="0" algn="l">
              <a:lnSpc>
                <a:spcPct val="90000"/>
              </a:lnSpc>
              <a:spcBef>
                <a:spcPts val="0"/>
              </a:spcBef>
              <a:spcAft>
                <a:spcPts val="0"/>
              </a:spcAft>
              <a:buClr>
                <a:schemeClr val="dk1"/>
              </a:buClr>
              <a:buSzPts val="2500"/>
              <a:buFont typeface="Arial"/>
              <a:buChar char="•"/>
            </a:pPr>
            <a:r>
              <a:rPr b="0" i="0" lang="en-US" sz="2500" u="none" cap="none" strike="noStrike">
                <a:solidFill>
                  <a:schemeClr val="dk1"/>
                </a:solidFill>
                <a:latin typeface="Calibri"/>
                <a:ea typeface="Calibri"/>
                <a:cs typeface="Calibri"/>
                <a:sym typeface="Calibri"/>
              </a:rPr>
              <a:t>Theology and philosophy co-exist</a:t>
            </a:r>
            <a:endParaRPr sz="2500"/>
          </a:p>
          <a:p>
            <a:pPr indent="-158750" lvl="0" marL="228600" marR="0" rtl="0" algn="l">
              <a:lnSpc>
                <a:spcPct val="90000"/>
              </a:lnSpc>
              <a:spcBef>
                <a:spcPts val="1000"/>
              </a:spcBef>
              <a:spcAft>
                <a:spcPts val="0"/>
              </a:spcAft>
              <a:buClr>
                <a:schemeClr val="dk1"/>
              </a:buClr>
              <a:buSzPts val="2500"/>
              <a:buFont typeface="Arial"/>
              <a:buChar char="•"/>
            </a:pPr>
            <a:r>
              <a:rPr b="0" i="0" lang="en-US" sz="2500" u="none" cap="none" strike="noStrike">
                <a:solidFill>
                  <a:schemeClr val="dk1"/>
                </a:solidFill>
                <a:latin typeface="Calibri"/>
                <a:ea typeface="Calibri"/>
                <a:cs typeface="Calibri"/>
                <a:sym typeface="Calibri"/>
              </a:rPr>
              <a:t>Famously put forth arguments to prove the existence of God</a:t>
            </a:r>
            <a:endParaRPr b="0" i="0" sz="2500" u="none" cap="none" strike="noStrike">
              <a:solidFill>
                <a:schemeClr val="dk1"/>
              </a:solidFill>
              <a:latin typeface="Calibri"/>
              <a:ea typeface="Calibri"/>
              <a:cs typeface="Calibri"/>
              <a:sym typeface="Calibri"/>
            </a:endParaRPr>
          </a:p>
          <a:p>
            <a:pPr indent="-158750" lvl="0" marL="228600" marR="0" rtl="0" algn="l">
              <a:lnSpc>
                <a:spcPct val="90000"/>
              </a:lnSpc>
              <a:spcBef>
                <a:spcPts val="1000"/>
              </a:spcBef>
              <a:spcAft>
                <a:spcPts val="0"/>
              </a:spcAft>
              <a:buClr>
                <a:schemeClr val="dk1"/>
              </a:buClr>
              <a:buSzPts val="2500"/>
              <a:buFont typeface="Arial"/>
              <a:buChar char="•"/>
            </a:pPr>
            <a:r>
              <a:rPr b="1" lang="en-US" sz="2500"/>
              <a:t>Five arguments for the existence of God:</a:t>
            </a:r>
            <a:endParaRPr b="1" sz="2500"/>
          </a:p>
          <a:p>
            <a:pPr indent="-234950" lvl="1" marL="685800" marR="0" rtl="0" algn="l">
              <a:lnSpc>
                <a:spcPct val="90000"/>
              </a:lnSpc>
              <a:spcBef>
                <a:spcPts val="1000"/>
              </a:spcBef>
              <a:spcAft>
                <a:spcPts val="0"/>
              </a:spcAft>
              <a:buSzPts val="2500"/>
              <a:buChar char="•"/>
            </a:pPr>
            <a:r>
              <a:rPr lang="en-US" sz="2500"/>
              <a:t> Change/motion – God as Prime Mover</a:t>
            </a:r>
            <a:endParaRPr sz="2500"/>
          </a:p>
          <a:p>
            <a:pPr indent="-234950" lvl="1" marL="685800" marR="0" rtl="0" algn="l">
              <a:lnSpc>
                <a:spcPct val="90000"/>
              </a:lnSpc>
              <a:spcBef>
                <a:spcPts val="1000"/>
              </a:spcBef>
              <a:spcAft>
                <a:spcPts val="0"/>
              </a:spcAft>
              <a:buSzPts val="2500"/>
              <a:buChar char="•"/>
            </a:pPr>
            <a:r>
              <a:rPr lang="en-US" sz="2500"/>
              <a:t> Cause – God as first efficient cause of all effects</a:t>
            </a:r>
            <a:endParaRPr sz="2500"/>
          </a:p>
          <a:p>
            <a:pPr indent="-234950" lvl="1" marL="685800" marR="0" rtl="0" algn="l">
              <a:lnSpc>
                <a:spcPct val="90000"/>
              </a:lnSpc>
              <a:spcBef>
                <a:spcPts val="1000"/>
              </a:spcBef>
              <a:spcAft>
                <a:spcPts val="0"/>
              </a:spcAft>
              <a:buSzPts val="2500"/>
              <a:buChar char="•"/>
            </a:pPr>
            <a:r>
              <a:rPr lang="en-US" sz="2500"/>
              <a:t> Necessity – God as that which is necessary in itself (first</a:t>
            </a:r>
            <a:br>
              <a:rPr lang="en-US" sz="2500"/>
            </a:br>
            <a:r>
              <a:rPr lang="en-US" sz="2500"/>
              <a:t>necessity)</a:t>
            </a:r>
            <a:endParaRPr sz="2500"/>
          </a:p>
          <a:p>
            <a:pPr indent="-234950" lvl="1" marL="685800" marR="0" rtl="0" algn="l">
              <a:lnSpc>
                <a:spcPct val="90000"/>
              </a:lnSpc>
              <a:spcBef>
                <a:spcPts val="1000"/>
              </a:spcBef>
              <a:spcAft>
                <a:spcPts val="0"/>
              </a:spcAft>
              <a:buSzPts val="2500"/>
              <a:buChar char="•"/>
            </a:pPr>
            <a:r>
              <a:rPr lang="en-US" sz="2500"/>
              <a:t>God as most perfect essence (essence of good/perfect)</a:t>
            </a:r>
            <a:endParaRPr sz="2500"/>
          </a:p>
          <a:p>
            <a:pPr indent="-234950" lvl="1" marL="685800" marR="0" rtl="0" algn="l">
              <a:lnSpc>
                <a:spcPct val="90000"/>
              </a:lnSpc>
              <a:spcBef>
                <a:spcPts val="1000"/>
              </a:spcBef>
              <a:spcAft>
                <a:spcPts val="0"/>
              </a:spcAft>
              <a:buSzPts val="2500"/>
              <a:buChar char="•"/>
            </a:pPr>
            <a:r>
              <a:rPr lang="en-US" sz="2500"/>
              <a:t>Design – logic and order of universe proof of God</a:t>
            </a:r>
            <a:endParaRPr sz="2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US"/>
              <a:t>Roger Bacon: 1214-1294</a:t>
            </a:r>
            <a:endParaRPr/>
          </a:p>
        </p:txBody>
      </p:sp>
      <p:sp>
        <p:nvSpPr>
          <p:cNvPr id="178" name="Shape 178"/>
          <p:cNvSpPr txBox="1"/>
          <p:nvPr>
            <p:ph idx="1" type="body"/>
          </p:nvPr>
        </p:nvSpPr>
        <p:spPr>
          <a:xfrm>
            <a:off x="838200" y="1825625"/>
            <a:ext cx="5181600" cy="4351200"/>
          </a:xfrm>
          <a:prstGeom prst="rect">
            <a:avLst/>
          </a:prstGeom>
        </p:spPr>
        <p:txBody>
          <a:bodyPr anchorCtr="0" anchor="t" bIns="91425" lIns="91425" spcFirstLastPara="1" rIns="91425" wrap="square" tIns="91425">
            <a:noAutofit/>
          </a:bodyPr>
          <a:lstStyle/>
          <a:p>
            <a:pPr indent="-50800" lvl="0" marL="228600">
              <a:spcBef>
                <a:spcPts val="1000"/>
              </a:spcBef>
              <a:spcAft>
                <a:spcPts val="0"/>
              </a:spcAft>
              <a:buNone/>
            </a:pPr>
            <a:r>
              <a:t/>
            </a:r>
            <a:endParaRPr/>
          </a:p>
        </p:txBody>
      </p:sp>
      <p:sp>
        <p:nvSpPr>
          <p:cNvPr id="179" name="Shape 179"/>
          <p:cNvSpPr txBox="1"/>
          <p:nvPr>
            <p:ph idx="2" type="body"/>
          </p:nvPr>
        </p:nvSpPr>
        <p:spPr>
          <a:xfrm>
            <a:off x="6366625" y="460925"/>
            <a:ext cx="5533500" cy="5715900"/>
          </a:xfrm>
          <a:prstGeom prst="rect">
            <a:avLst/>
          </a:prstGeom>
        </p:spPr>
        <p:txBody>
          <a:bodyPr anchorCtr="0" anchor="t" bIns="91425" lIns="91425" spcFirstLastPara="1" rIns="91425" wrap="square" tIns="91425">
            <a:noAutofit/>
          </a:bodyPr>
          <a:lstStyle/>
          <a:p>
            <a:pPr indent="-406400" lvl="0" marL="457200" rtl="0">
              <a:spcBef>
                <a:spcPts val="1000"/>
              </a:spcBef>
              <a:spcAft>
                <a:spcPts val="0"/>
              </a:spcAft>
              <a:buSzPts val="2800"/>
              <a:buChar char="•"/>
            </a:pPr>
            <a:r>
              <a:rPr lang="en-US"/>
              <a:t>He is c</a:t>
            </a:r>
            <a:r>
              <a:rPr lang="en-US"/>
              <a:t>redited with originating the “scientific method” and thus being the first modern scientist.</a:t>
            </a:r>
            <a:endParaRPr/>
          </a:p>
          <a:p>
            <a:pPr indent="-406400" lvl="0" marL="457200" rtl="0">
              <a:spcBef>
                <a:spcPts val="0"/>
              </a:spcBef>
              <a:spcAft>
                <a:spcPts val="0"/>
              </a:spcAft>
              <a:buSzPts val="2800"/>
              <a:buChar char="•"/>
            </a:pPr>
            <a:r>
              <a:rPr lang="en-US"/>
              <a:t>Inventor of the magnifying glass</a:t>
            </a:r>
            <a:endParaRPr/>
          </a:p>
          <a:p>
            <a:pPr indent="-406400" lvl="0" marL="457200">
              <a:spcBef>
                <a:spcPts val="0"/>
              </a:spcBef>
              <a:spcAft>
                <a:spcPts val="0"/>
              </a:spcAft>
              <a:buSzPts val="2800"/>
              <a:buChar char="•"/>
            </a:pPr>
            <a:r>
              <a:rPr lang="en-US"/>
              <a:t>'We must believe the evidence of our senses rather than arguments, and believe arguments if they agree with the phenomena'; and Bacon wrote: 'Without experience nothing is known.'</a:t>
            </a:r>
            <a:endParaRPr/>
          </a:p>
        </p:txBody>
      </p:sp>
      <p:pic>
        <p:nvPicPr>
          <p:cNvPr descr="Roger-bacon-statue.jpg" id="180" name="Shape 180"/>
          <p:cNvPicPr preferRelativeResize="0"/>
          <p:nvPr>
            <p:ph idx="4294967295" type="body"/>
          </p:nvPr>
        </p:nvPicPr>
        <p:blipFill rotWithShape="1">
          <a:blip r:embed="rId3">
            <a:alphaModFix/>
          </a:blip>
          <a:srcRect b="0" l="0" r="0" t="0"/>
          <a:stretch/>
        </p:blipFill>
        <p:spPr>
          <a:xfrm>
            <a:off x="838212" y="1565066"/>
            <a:ext cx="4914300" cy="48723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ctrTitle"/>
          </p:nvPr>
        </p:nvSpPr>
        <p:spPr>
          <a:xfrm>
            <a:off x="827964" y="808465"/>
            <a:ext cx="5682018" cy="2067345"/>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7200"/>
              <a:buFont typeface="Calibri"/>
              <a:buNone/>
            </a:pPr>
            <a:r>
              <a:rPr b="1" i="0" lang="en-US" sz="7200" u="none" cap="none" strike="noStrike">
                <a:solidFill>
                  <a:schemeClr val="dk1"/>
                </a:solidFill>
                <a:latin typeface="Calibri"/>
                <a:ea typeface="Calibri"/>
                <a:cs typeface="Calibri"/>
                <a:sym typeface="Calibri"/>
              </a:rPr>
              <a:t>Scholasticism</a:t>
            </a:r>
            <a:r>
              <a:rPr b="0" i="0" lang="en-US" sz="6000" u="none" cap="none" strike="noStrike">
                <a:solidFill>
                  <a:schemeClr val="dk1"/>
                </a:solidFill>
                <a:latin typeface="Calibri"/>
                <a:ea typeface="Calibri"/>
                <a:cs typeface="Calibri"/>
                <a:sym typeface="Calibri"/>
              </a:rPr>
              <a:t> </a:t>
            </a:r>
            <a:endParaRPr b="0" i="0" sz="6000" u="none" cap="none" strike="noStrike">
              <a:solidFill>
                <a:schemeClr val="dk1"/>
              </a:solidFill>
              <a:latin typeface="Calibri"/>
              <a:ea typeface="Calibri"/>
              <a:cs typeface="Calibri"/>
              <a:sym typeface="Calibri"/>
            </a:endParaRPr>
          </a:p>
        </p:txBody>
      </p:sp>
      <p:sp>
        <p:nvSpPr>
          <p:cNvPr id="97" name="Shape 97"/>
          <p:cNvSpPr txBox="1"/>
          <p:nvPr>
            <p:ph idx="1" type="subTitle"/>
          </p:nvPr>
        </p:nvSpPr>
        <p:spPr>
          <a:xfrm>
            <a:off x="991737" y="3962731"/>
            <a:ext cx="9144000" cy="165576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Notes 2.3</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World History </a:t>
            </a:r>
            <a:endParaRPr/>
          </a:p>
          <a:p>
            <a:pPr indent="0" lvl="0" marL="0" marR="0" rtl="0" algn="l">
              <a:lnSpc>
                <a:spcPct val="90000"/>
              </a:lnSpc>
              <a:spcBef>
                <a:spcPts val="1000"/>
              </a:spcBef>
              <a:spcAft>
                <a:spcPts val="0"/>
              </a:spcAft>
              <a:buClr>
                <a:schemeClr val="dk1"/>
              </a:buClr>
              <a:buSzPts val="2800"/>
              <a:buFont typeface="Arial"/>
              <a:buNone/>
            </a:pPr>
            <a:r>
              <a:rPr lang="en-US" sz="2800"/>
              <a:t>Dec</a:t>
            </a:r>
            <a:r>
              <a:rPr b="0" i="0" lang="en-US" sz="2800" u="none" cap="none" strike="noStrike">
                <a:solidFill>
                  <a:schemeClr val="dk1"/>
                </a:solidFill>
                <a:latin typeface="Calibri"/>
                <a:ea typeface="Calibri"/>
                <a:cs typeface="Calibri"/>
                <a:sym typeface="Calibri"/>
              </a:rPr>
              <a:t>, 201</a:t>
            </a:r>
            <a:r>
              <a:rPr lang="en-US" sz="2800"/>
              <a:t>8</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descr="http://rabirajbaral.com/wp-content/uploads/2014/07/Scholasticism-and-Europe-Middle-Ages.jpg" id="98" name="Shape 98"/>
          <p:cNvPicPr preferRelativeResize="0"/>
          <p:nvPr/>
        </p:nvPicPr>
        <p:blipFill rotWithShape="1">
          <a:blip r:embed="rId3">
            <a:alphaModFix/>
          </a:blip>
          <a:srcRect b="0" l="0" r="0" t="0"/>
          <a:stretch/>
        </p:blipFill>
        <p:spPr>
          <a:xfrm>
            <a:off x="6414448" y="1533945"/>
            <a:ext cx="5536442" cy="511882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Shape 104"/>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br>
              <a:rPr lang="en-US"/>
            </a:br>
            <a:r>
              <a:rPr lang="en-US"/>
              <a:t>Scholasticism: </a:t>
            </a:r>
            <a:endParaRPr/>
          </a:p>
        </p:txBody>
      </p:sp>
      <p:sp>
        <p:nvSpPr>
          <p:cNvPr id="105" name="Shape 105"/>
          <p:cNvSpPr txBox="1"/>
          <p:nvPr>
            <p:ph idx="1" type="body"/>
          </p:nvPr>
        </p:nvSpPr>
        <p:spPr>
          <a:xfrm>
            <a:off x="838200" y="1825625"/>
            <a:ext cx="10515600" cy="4351200"/>
          </a:xfrm>
          <a:prstGeom prst="rect">
            <a:avLst/>
          </a:prstGeom>
        </p:spPr>
        <p:txBody>
          <a:bodyPr anchorCtr="0" anchor="t" bIns="91425" lIns="91425" spcFirstLastPara="1" rIns="91425" wrap="square" tIns="91425">
            <a:noAutofit/>
          </a:bodyPr>
          <a:lstStyle/>
          <a:p>
            <a:pPr indent="-406400" lvl="0" marL="457200">
              <a:spcBef>
                <a:spcPts val="1000"/>
              </a:spcBef>
              <a:spcAft>
                <a:spcPts val="0"/>
              </a:spcAft>
              <a:buSzPts val="2800"/>
              <a:buChar char="•"/>
            </a:pPr>
            <a:r>
              <a:rPr lang="en-US"/>
              <a:t>Scholasticism</a:t>
            </a:r>
            <a:r>
              <a:rPr lang="en-US"/>
              <a:t> </a:t>
            </a:r>
            <a:r>
              <a:rPr lang="en-US"/>
              <a:t>is a Medieval school of philosophy (or, perhaps more accurately, a method of learning) taught by the academics of medieval universities and cathedrals in the period from the 12th to 16th Century.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Shape 1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0000"/>
              </a:buClr>
              <a:buSzPts val="4800"/>
              <a:buFont typeface="Calibri"/>
              <a:buNone/>
            </a:pPr>
            <a:r>
              <a:rPr b="1" i="0" lang="en-US" sz="4800" u="none" cap="none" strike="noStrike">
                <a:solidFill>
                  <a:srgbClr val="FF0000"/>
                </a:solidFill>
                <a:latin typeface="Calibri"/>
                <a:ea typeface="Calibri"/>
                <a:cs typeface="Calibri"/>
                <a:sym typeface="Calibri"/>
              </a:rPr>
              <a:t>What is a paradigm?</a:t>
            </a:r>
            <a:endParaRPr b="1" i="0" sz="4800" u="none" cap="none" strike="noStrike">
              <a:solidFill>
                <a:srgbClr val="FF0000"/>
              </a:solidFill>
              <a:latin typeface="Calibri"/>
              <a:ea typeface="Calibri"/>
              <a:cs typeface="Calibri"/>
              <a:sym typeface="Calibri"/>
            </a:endParaRPr>
          </a:p>
        </p:txBody>
      </p:sp>
      <p:pic>
        <p:nvPicPr>
          <p:cNvPr descr="http://www.newparadigmus.com/images/paradigm-def.gif" id="111" name="Shape 111"/>
          <p:cNvPicPr preferRelativeResize="0"/>
          <p:nvPr/>
        </p:nvPicPr>
        <p:blipFill rotWithShape="1">
          <a:blip r:embed="rId3">
            <a:alphaModFix/>
          </a:blip>
          <a:srcRect b="0" l="0" r="0" t="0"/>
          <a:stretch/>
        </p:blipFill>
        <p:spPr>
          <a:xfrm>
            <a:off x="141666" y="1110795"/>
            <a:ext cx="6851561" cy="4636395"/>
          </a:xfrm>
          <a:prstGeom prst="rect">
            <a:avLst/>
          </a:prstGeom>
          <a:noFill/>
          <a:ln>
            <a:noFill/>
          </a:ln>
        </p:spPr>
      </p:pic>
      <p:pic>
        <p:nvPicPr>
          <p:cNvPr descr="http://neurobonkers.com/wp-content/uploads/2012/05/Paradigm-Shift.jpg" id="112" name="Shape 112"/>
          <p:cNvPicPr preferRelativeResize="0"/>
          <p:nvPr/>
        </p:nvPicPr>
        <p:blipFill rotWithShape="1">
          <a:blip r:embed="rId4">
            <a:alphaModFix/>
          </a:blip>
          <a:srcRect b="0" l="0" r="0" t="0"/>
          <a:stretch/>
        </p:blipFill>
        <p:spPr>
          <a:xfrm>
            <a:off x="7560204" y="1494309"/>
            <a:ext cx="3628702" cy="355219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US"/>
              <a:t>“The American Way of Life” or the</a:t>
            </a:r>
            <a:endParaRPr/>
          </a:p>
          <a:p>
            <a:pPr indent="0" lvl="0" marL="0">
              <a:spcBef>
                <a:spcPts val="0"/>
              </a:spcBef>
              <a:spcAft>
                <a:spcPts val="0"/>
              </a:spcAft>
              <a:buNone/>
            </a:pPr>
            <a:r>
              <a:rPr lang="en-US"/>
              <a:t> “American Dream”</a:t>
            </a:r>
            <a:endParaRPr/>
          </a:p>
        </p:txBody>
      </p:sp>
      <p:sp>
        <p:nvSpPr>
          <p:cNvPr id="119" name="Shape 119"/>
          <p:cNvSpPr txBox="1"/>
          <p:nvPr>
            <p:ph idx="1" type="body"/>
          </p:nvPr>
        </p:nvSpPr>
        <p:spPr>
          <a:xfrm>
            <a:off x="838200" y="1825625"/>
            <a:ext cx="10515600" cy="4351200"/>
          </a:xfrm>
          <a:prstGeom prst="rect">
            <a:avLst/>
          </a:prstGeom>
        </p:spPr>
        <p:txBody>
          <a:bodyPr anchorCtr="0" anchor="t" bIns="91425" lIns="91425" spcFirstLastPara="1" rIns="91425" wrap="square" tIns="91425">
            <a:noAutofit/>
          </a:bodyPr>
          <a:lstStyle/>
          <a:p>
            <a:pPr indent="-50800" lvl="0" marL="228600">
              <a:spcBef>
                <a:spcPts val="1000"/>
              </a:spcBef>
              <a:spcAft>
                <a:spcPts val="0"/>
              </a:spcAft>
              <a:buNone/>
            </a:pPr>
            <a:r>
              <a:rPr lang="en-US"/>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Shape 125"/>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US"/>
              <a:t> </a:t>
            </a:r>
            <a:endParaRPr/>
          </a:p>
        </p:txBody>
      </p:sp>
      <p:sp>
        <p:nvSpPr>
          <p:cNvPr id="126" name="Shape 126"/>
          <p:cNvSpPr txBox="1"/>
          <p:nvPr>
            <p:ph idx="1" type="body"/>
          </p:nvPr>
        </p:nvSpPr>
        <p:spPr>
          <a:xfrm>
            <a:off x="838200" y="1825625"/>
            <a:ext cx="10515600" cy="4351200"/>
          </a:xfrm>
          <a:prstGeom prst="rect">
            <a:avLst/>
          </a:prstGeom>
        </p:spPr>
        <p:txBody>
          <a:bodyPr anchorCtr="0" anchor="t" bIns="91425" lIns="91425" spcFirstLastPara="1" rIns="91425" wrap="square" tIns="91425">
            <a:noAutofit/>
          </a:bodyPr>
          <a:lstStyle/>
          <a:p>
            <a:pPr indent="-50800" lvl="0" marL="228600">
              <a:spcBef>
                <a:spcPts val="1000"/>
              </a:spcBef>
              <a:spcAft>
                <a:spcPts val="0"/>
              </a:spcAft>
              <a:buNone/>
            </a:pPr>
            <a:r>
              <a:t/>
            </a:r>
            <a:endParaRPr/>
          </a:p>
        </p:txBody>
      </p:sp>
      <p:pic>
        <p:nvPicPr>
          <p:cNvPr id="127" name="Shape 127"/>
          <p:cNvPicPr preferRelativeResize="0"/>
          <p:nvPr/>
        </p:nvPicPr>
        <p:blipFill>
          <a:blip r:embed="rId3">
            <a:alphaModFix/>
          </a:blip>
          <a:stretch>
            <a:fillRect/>
          </a:stretch>
        </p:blipFill>
        <p:spPr>
          <a:xfrm>
            <a:off x="1333150" y="1050188"/>
            <a:ext cx="8302050" cy="47576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Shape 133"/>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US" sz="4800">
                <a:latin typeface="Times New Roman"/>
                <a:ea typeface="Times New Roman"/>
                <a:cs typeface="Times New Roman"/>
                <a:sym typeface="Times New Roman"/>
              </a:rPr>
              <a:t>A paradigm is a new way of looking or thinking about something.</a:t>
            </a:r>
            <a:endParaRPr sz="4800"/>
          </a:p>
        </p:txBody>
      </p:sp>
      <p:sp>
        <p:nvSpPr>
          <p:cNvPr id="134" name="Shape 134"/>
          <p:cNvSpPr txBox="1"/>
          <p:nvPr>
            <p:ph idx="1" type="body"/>
          </p:nvPr>
        </p:nvSpPr>
        <p:spPr>
          <a:xfrm>
            <a:off x="838200" y="1825625"/>
            <a:ext cx="10515600" cy="4351200"/>
          </a:xfrm>
          <a:prstGeom prst="rect">
            <a:avLst/>
          </a:prstGeom>
        </p:spPr>
        <p:txBody>
          <a:bodyPr anchorCtr="0" anchor="t" bIns="91425" lIns="91425" spcFirstLastPara="1" rIns="91425" wrap="square" tIns="91425">
            <a:noAutofit/>
          </a:bodyPr>
          <a:lstStyle/>
          <a:p>
            <a:pPr indent="-50800" lvl="0" marL="228600">
              <a:spcBef>
                <a:spcPts val="1000"/>
              </a:spcBef>
              <a:spcAft>
                <a:spcPts val="0"/>
              </a:spcAft>
              <a:buNone/>
            </a:pPr>
            <a:r>
              <a:rPr lang="en-US"/>
              <a:t> </a:t>
            </a:r>
            <a:endParaRPr/>
          </a:p>
        </p:txBody>
      </p:sp>
      <p:pic>
        <p:nvPicPr>
          <p:cNvPr id="135" name="Shape 135"/>
          <p:cNvPicPr preferRelativeResize="0"/>
          <p:nvPr/>
        </p:nvPicPr>
        <p:blipFill>
          <a:blip r:embed="rId3">
            <a:alphaModFix/>
          </a:blip>
          <a:stretch>
            <a:fillRect/>
          </a:stretch>
        </p:blipFill>
        <p:spPr>
          <a:xfrm>
            <a:off x="1647800" y="1690825"/>
            <a:ext cx="8082900" cy="4849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Shape 1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rgbClr val="FF0000"/>
              </a:buClr>
              <a:buSzPts val="4800"/>
              <a:buFont typeface="Calibri"/>
              <a:buNone/>
            </a:pPr>
            <a:r>
              <a:rPr b="1" i="0" lang="en-US" sz="4800" u="none" cap="none" strike="noStrike">
                <a:solidFill>
                  <a:srgbClr val="FF0000"/>
                </a:solidFill>
                <a:latin typeface="Calibri"/>
                <a:ea typeface="Calibri"/>
                <a:cs typeface="Calibri"/>
                <a:sym typeface="Calibri"/>
              </a:rPr>
              <a:t>Paradigm “shifts” happen</a:t>
            </a:r>
            <a:endParaRPr b="1" i="0" sz="4800" u="none" cap="none" strike="noStrike">
              <a:solidFill>
                <a:srgbClr val="FF0000"/>
              </a:solidFill>
              <a:latin typeface="Calibri"/>
              <a:ea typeface="Calibri"/>
              <a:cs typeface="Calibri"/>
              <a:sym typeface="Calibri"/>
            </a:endParaRPr>
          </a:p>
        </p:txBody>
      </p:sp>
      <p:pic>
        <p:nvPicPr>
          <p:cNvPr descr="http://bookhaven.stanford.edu/wp-content/uploads/2013/03/paradigm-shift-cartoon.gif" id="141" name="Shape 141"/>
          <p:cNvPicPr preferRelativeResize="0"/>
          <p:nvPr>
            <p:ph idx="1" type="body"/>
          </p:nvPr>
        </p:nvPicPr>
        <p:blipFill rotWithShape="1">
          <a:blip r:embed="rId3">
            <a:alphaModFix/>
          </a:blip>
          <a:srcRect b="0" l="0" r="0" t="0"/>
          <a:stretch/>
        </p:blipFill>
        <p:spPr>
          <a:xfrm>
            <a:off x="1243362" y="2434107"/>
            <a:ext cx="9380391" cy="414699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Shape 147"/>
          <p:cNvSpPr txBox="1"/>
          <p:nvPr>
            <p:ph type="title"/>
          </p:nvPr>
        </p:nvSpPr>
        <p:spPr>
          <a:xfrm>
            <a:off x="838200" y="365125"/>
            <a:ext cx="10515600" cy="6942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rgbClr val="FF0000"/>
              </a:buClr>
              <a:buSzPts val="4800"/>
              <a:buFont typeface="Calibri"/>
              <a:buNone/>
            </a:pPr>
            <a:r>
              <a:rPr b="1" i="0" lang="en-US" sz="4800" u="none" cap="none" strike="noStrike">
                <a:solidFill>
                  <a:srgbClr val="FF0000"/>
                </a:solidFill>
                <a:latin typeface="Calibri"/>
                <a:ea typeface="Calibri"/>
                <a:cs typeface="Calibri"/>
                <a:sym typeface="Calibri"/>
              </a:rPr>
              <a:t>Scholasticism</a:t>
            </a:r>
            <a:endParaRPr b="1" i="0" sz="4800" u="none" cap="none" strike="noStrike">
              <a:solidFill>
                <a:srgbClr val="FF0000"/>
              </a:solidFill>
              <a:latin typeface="Calibri"/>
              <a:ea typeface="Calibri"/>
              <a:cs typeface="Calibri"/>
              <a:sym typeface="Calibri"/>
            </a:endParaRPr>
          </a:p>
        </p:txBody>
      </p:sp>
      <p:sp>
        <p:nvSpPr>
          <p:cNvPr id="148" name="Shape 148"/>
          <p:cNvSpPr txBox="1"/>
          <p:nvPr>
            <p:ph idx="1" type="body"/>
          </p:nvPr>
        </p:nvSpPr>
        <p:spPr>
          <a:xfrm>
            <a:off x="170925" y="1059325"/>
            <a:ext cx="8095200" cy="5554500"/>
          </a:xfrm>
          <a:prstGeom prst="rect">
            <a:avLst/>
          </a:prstGeom>
          <a:noFill/>
          <a:ln>
            <a:noFill/>
          </a:ln>
        </p:spPr>
        <p:txBody>
          <a:bodyPr anchorCtr="0" anchor="t" bIns="45700" lIns="91425" spcFirstLastPara="1" rIns="91425" wrap="square" tIns="45700">
            <a:noAutofit/>
          </a:bodyPr>
          <a:lstStyle/>
          <a:p>
            <a:pPr indent="-171450" lvl="0" marL="228600" marR="0" rtl="0" algn="l">
              <a:lnSpc>
                <a:spcPct val="90000"/>
              </a:lnSpc>
              <a:spcBef>
                <a:spcPts val="0"/>
              </a:spcBef>
              <a:spcAft>
                <a:spcPts val="0"/>
              </a:spcAft>
              <a:buClr>
                <a:schemeClr val="dk1"/>
              </a:buClr>
              <a:buSzPts val="3100"/>
              <a:buFont typeface="Arial"/>
              <a:buChar char="•"/>
            </a:pPr>
            <a:r>
              <a:rPr b="0" i="0" lang="en-US" sz="3100" u="none" cap="none" strike="noStrike">
                <a:solidFill>
                  <a:schemeClr val="dk1"/>
                </a:solidFill>
                <a:latin typeface="Calibri"/>
                <a:ea typeface="Calibri"/>
                <a:cs typeface="Calibri"/>
                <a:sym typeface="Calibri"/>
              </a:rPr>
              <a:t>It was a prevailing paradigm in Western Europe during Era 1</a:t>
            </a:r>
            <a:endParaRPr sz="3100"/>
          </a:p>
          <a:p>
            <a:pPr indent="-171450" lvl="0" marL="228600" marR="0" rtl="0" algn="l">
              <a:lnSpc>
                <a:spcPct val="90000"/>
              </a:lnSpc>
              <a:spcBef>
                <a:spcPts val="1000"/>
              </a:spcBef>
              <a:spcAft>
                <a:spcPts val="0"/>
              </a:spcAft>
              <a:buClr>
                <a:schemeClr val="dk1"/>
              </a:buClr>
              <a:buSzPts val="3100"/>
              <a:buFont typeface="Arial"/>
              <a:buChar char="•"/>
            </a:pPr>
            <a:r>
              <a:rPr b="0" i="0" lang="en-US" sz="3100" u="none" cap="none" strike="noStrike">
                <a:solidFill>
                  <a:schemeClr val="dk1"/>
                </a:solidFill>
                <a:latin typeface="Calibri"/>
                <a:ea typeface="Calibri"/>
                <a:cs typeface="Calibri"/>
                <a:sym typeface="Calibri"/>
              </a:rPr>
              <a:t>Theology + Philosophy = Scholasticism </a:t>
            </a:r>
            <a:endParaRPr b="0" i="0" sz="3100" u="none" cap="none" strike="noStrike">
              <a:solidFill>
                <a:schemeClr val="dk1"/>
              </a:solidFill>
              <a:latin typeface="Calibri"/>
              <a:ea typeface="Calibri"/>
              <a:cs typeface="Calibri"/>
              <a:sym typeface="Calibri"/>
            </a:endParaRPr>
          </a:p>
          <a:p>
            <a:pPr indent="-171450" lvl="0" marL="228600" marR="0" rtl="0" algn="l">
              <a:lnSpc>
                <a:spcPct val="90000"/>
              </a:lnSpc>
              <a:spcBef>
                <a:spcPts val="1000"/>
              </a:spcBef>
              <a:spcAft>
                <a:spcPts val="0"/>
              </a:spcAft>
              <a:buClr>
                <a:schemeClr val="dk1"/>
              </a:buClr>
              <a:buSzPts val="3100"/>
              <a:buFont typeface="Arial"/>
              <a:buChar char="•"/>
            </a:pPr>
            <a:r>
              <a:rPr b="1" lang="en-US" sz="3100"/>
              <a:t>Theology: </a:t>
            </a:r>
            <a:r>
              <a:rPr lang="en-US" sz="3100"/>
              <a:t>the study of nature of God and religion</a:t>
            </a:r>
            <a:endParaRPr sz="3100"/>
          </a:p>
          <a:p>
            <a:pPr indent="-171450" lvl="0" marL="228600" marR="0" rtl="0" algn="l">
              <a:lnSpc>
                <a:spcPct val="90000"/>
              </a:lnSpc>
              <a:spcBef>
                <a:spcPts val="1000"/>
              </a:spcBef>
              <a:spcAft>
                <a:spcPts val="0"/>
              </a:spcAft>
              <a:buClr>
                <a:schemeClr val="dk1"/>
              </a:buClr>
              <a:buSzPts val="3100"/>
              <a:buFont typeface="Arial"/>
              <a:buChar char="•"/>
            </a:pPr>
            <a:r>
              <a:rPr b="1" lang="en-US" sz="3100"/>
              <a:t>Philosophy:  </a:t>
            </a:r>
            <a:endParaRPr b="1" sz="3100"/>
          </a:p>
          <a:p>
            <a:pPr indent="-171450" lvl="0" marL="228600" marR="0" rtl="0" algn="l">
              <a:lnSpc>
                <a:spcPct val="90000"/>
              </a:lnSpc>
              <a:spcBef>
                <a:spcPts val="1000"/>
              </a:spcBef>
              <a:spcAft>
                <a:spcPts val="0"/>
              </a:spcAft>
              <a:buClr>
                <a:schemeClr val="dk1"/>
              </a:buClr>
              <a:buSzPts val="3100"/>
              <a:buFont typeface="Arial"/>
              <a:buChar char="•"/>
            </a:pPr>
            <a:r>
              <a:rPr lang="en-US" sz="3100"/>
              <a:t>philo – love; sopho-wisdom in ancient Greek.</a:t>
            </a:r>
            <a:endParaRPr sz="3100"/>
          </a:p>
          <a:p>
            <a:pPr indent="-171450" lvl="0" marL="228600" marR="0" rtl="0" algn="l">
              <a:lnSpc>
                <a:spcPct val="90000"/>
              </a:lnSpc>
              <a:spcBef>
                <a:spcPts val="1000"/>
              </a:spcBef>
              <a:spcAft>
                <a:spcPts val="0"/>
              </a:spcAft>
              <a:buClr>
                <a:schemeClr val="dk1"/>
              </a:buClr>
              <a:buSzPts val="3100"/>
              <a:buFont typeface="Arial"/>
              <a:buChar char="•"/>
            </a:pPr>
            <a:r>
              <a:rPr lang="en-US" sz="3100"/>
              <a:t> The study of how to live a good life, the study of ideas about knowledge, truth, and the meaning/nature of life</a:t>
            </a:r>
            <a:br>
              <a:rPr lang="en-US" sz="3100"/>
            </a:br>
            <a:endParaRPr sz="3100"/>
          </a:p>
          <a:p>
            <a:pPr indent="-50800" lvl="0" marL="228600" marR="0" rtl="0" algn="l">
              <a:lnSpc>
                <a:spcPct val="90000"/>
              </a:lnSpc>
              <a:spcBef>
                <a:spcPts val="1000"/>
              </a:spcBef>
              <a:spcAft>
                <a:spcPts val="0"/>
              </a:spcAft>
              <a:buClr>
                <a:schemeClr val="dk1"/>
              </a:buClr>
              <a:buSzPts val="2800"/>
              <a:buFont typeface="Arial"/>
              <a:buNone/>
            </a:pPr>
            <a:r>
              <a:t/>
            </a:r>
            <a:endParaRPr b="0" i="0" sz="3100" u="none" cap="none" strike="noStrike">
              <a:solidFill>
                <a:schemeClr val="dk1"/>
              </a:solidFill>
              <a:latin typeface="Calibri"/>
              <a:ea typeface="Calibri"/>
              <a:cs typeface="Calibri"/>
              <a:sym typeface="Calibri"/>
            </a:endParaRPr>
          </a:p>
        </p:txBody>
      </p:sp>
      <p:pic>
        <p:nvPicPr>
          <p:cNvPr descr="https://upload.wikimedia.org/wikipedia/commons/a/ad/Medieval-university.jpg" id="149" name="Shape 149"/>
          <p:cNvPicPr preferRelativeResize="0"/>
          <p:nvPr/>
        </p:nvPicPr>
        <p:blipFill rotWithShape="1">
          <a:blip r:embed="rId3">
            <a:alphaModFix/>
          </a:blip>
          <a:srcRect b="0" l="0" r="0" t="0"/>
          <a:stretch/>
        </p:blipFill>
        <p:spPr>
          <a:xfrm>
            <a:off x="8266225" y="1165975"/>
            <a:ext cx="3767350" cy="3567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